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8" r:id="rId1"/>
  </p:sldMasterIdLst>
  <p:notesMasterIdLst>
    <p:notesMasterId r:id="rId7"/>
  </p:notesMasterIdLst>
  <p:sldIdLst>
    <p:sldId id="1354" r:id="rId2"/>
    <p:sldId id="1355" r:id="rId3"/>
    <p:sldId id="1353" r:id="rId4"/>
    <p:sldId id="1356" r:id="rId5"/>
    <p:sldId id="1357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A200"/>
    <a:srgbClr val="3F7FFF"/>
    <a:srgbClr val="71C2FF"/>
    <a:srgbClr val="B17ED8"/>
    <a:srgbClr val="CC0066"/>
    <a:srgbClr val="FF75BA"/>
    <a:srgbClr val="FF6D6D"/>
    <a:srgbClr val="FF9966"/>
    <a:srgbClr val="FFCC66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809" autoAdjust="0"/>
    <p:restoredTop sz="98564" autoAdjust="0"/>
  </p:normalViewPr>
  <p:slideViewPr>
    <p:cSldViewPr>
      <p:cViewPr>
        <p:scale>
          <a:sx n="90" d="100"/>
          <a:sy n="90" d="100"/>
        </p:scale>
        <p:origin x="-516" y="-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F95484-6885-47F3-B40F-3E83489672B8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C5E471-4D59-44F0-ACF0-C44FDE830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171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88BCB-6678-4649-B0D0-9FBAF9D6D376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BE7B9-C282-47FC-94AD-EAB1531724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183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583CA-9357-48FF-9814-C455830ABDD5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6F8E0-B73D-4AD9-A40F-0BE5E0AD3A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36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83FD1D-1BD9-4D13-9189-1344C3137D14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33414-DEE5-4BBF-8B3F-6C28BF3159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244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1BFB78-858F-4349-9F1D-69071B71FC19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7A347-CE18-4E41-BDC8-E06AB2B45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289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43B0DC-01D0-48D0-82B6-A6EC11CF3CEC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64DEC-CAA9-4C6A-BF7D-A669672602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565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78DA00-13D6-4E61-9575-4C4498CE2BC9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F8910-8CD6-40D5-9F47-D400E46E98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588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6F4DBE-CE18-4857-A1F6-6106E482AF72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533087-BECD-4C02-83AB-F9BDC699F6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653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BCE4F3-DB8B-4457-9C95-C4F9E9D0594A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A45E6-19C2-4A25-8C50-B179F0A791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7391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5FE972-939B-47CD-B139-4138F376F5B7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96F2BA-15B4-464F-80D7-0F1E9A1DA1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773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05465-F295-4A14-91A8-0819A187E918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54DC2-6C83-4545-8874-9FD8DCE70B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470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13C6F-BC64-4680-AAD1-E80D9CE89AD1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5D2CB-D50B-46C0-9F16-3DCC4A61F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582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8D10E7-B8D4-43B2-92BC-4D0540E8C7FA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FB3F96-BAE3-44B2-92F6-C6D1F88EB8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245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0" y="928676"/>
            <a:ext cx="9144000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Средний размер родительской платы по Республике Татарстан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57158" y="1357305"/>
          <a:ext cx="8215370" cy="3170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86082"/>
                <a:gridCol w="2714644"/>
              </a:tblGrid>
              <a:tr h="364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Режим работы ДОУ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2019г.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2020г.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7011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 2 месяцев до 3 лет</a:t>
                      </a:r>
                      <a:endParaRPr lang="ru-RU" sz="140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 часов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2030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2037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66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10,5 часов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1838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1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часов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1692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968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 3</a:t>
                      </a:r>
                      <a:r>
                        <a:rPr lang="ru-RU" sz="1400" i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лет до прекращения образовательных отношений</a:t>
                      </a:r>
                      <a:endParaRPr lang="ru-RU" sz="140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0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 часов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1848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1855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3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10,5 часов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1702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3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часов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1609 руб.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0892" y="357172"/>
            <a:ext cx="466707" cy="5902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1796" y="387271"/>
            <a:ext cx="1289243" cy="48618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0" y="500049"/>
            <a:ext cx="7000892" cy="100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с режимом работы 5 дней в неделю по 12 часов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2019 год (руб.)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2" y="1528770"/>
          <a:ext cx="821536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2071702"/>
                <a:gridCol w="2000263"/>
                <a:gridCol w="2071700"/>
              </a:tblGrid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14348" y="3571882"/>
          <a:ext cx="814393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623"/>
                <a:gridCol w="6044309"/>
              </a:tblGrid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0034" y="1571619"/>
          <a:ext cx="8215374" cy="3328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8"/>
                <a:gridCol w="2738458"/>
                <a:gridCol w="2738458"/>
              </a:tblGrid>
              <a:tr h="5993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Виды дошкольных групп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 с 1-3 лет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(ясельные группы)</a:t>
                      </a:r>
                    </a:p>
                    <a:p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Возраст 3-7 лет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(дошкольные группы)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7777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2019 г.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ДОУ</a:t>
                      </a:r>
                      <a:r>
                        <a:rPr lang="ru-RU" sz="1100" b="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r>
                        <a:rPr lang="ru-RU" sz="1100" b="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общеразвивающего</a:t>
                      </a:r>
                      <a:r>
                        <a:rPr lang="ru-RU" sz="1100" b="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вида</a:t>
                      </a:r>
                      <a:endParaRPr lang="ru-RU" sz="11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3721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3565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64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Коррекционные группы детских</a:t>
                      </a:r>
                      <a:r>
                        <a:rPr lang="ru-RU" sz="1100" b="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садов комбинированного вида</a:t>
                      </a:r>
                      <a:endParaRPr lang="ru-RU" sz="11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5128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4357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57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Коррекционные группы детских садов комбинированного вида с нарушением речи и </a:t>
                      </a:r>
                      <a:r>
                        <a:rPr lang="ru-RU" sz="11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опорно</a:t>
                      </a: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– двигательного аппарата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5605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5067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08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Центры развития ребенка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4266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4045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08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Сельские сады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3251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3158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0892" y="357172"/>
            <a:ext cx="466707" cy="5902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1796" y="387271"/>
            <a:ext cx="1289243" cy="48618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0" y="500049"/>
            <a:ext cx="7000892" cy="100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с режимом работы 5 дней в неделю по 12 часов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2020 год (руб.)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2" y="1528770"/>
          <a:ext cx="821536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2071702"/>
                <a:gridCol w="2000263"/>
                <a:gridCol w="2071700"/>
              </a:tblGrid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14348" y="3571882"/>
          <a:ext cx="814393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623"/>
                <a:gridCol w="6044309"/>
              </a:tblGrid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0034" y="1571619"/>
          <a:ext cx="8215374" cy="3357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8"/>
                <a:gridCol w="2738458"/>
                <a:gridCol w="2738458"/>
              </a:tblGrid>
              <a:tr h="5993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Виды групп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 2 месяцев до 3 лет</a:t>
                      </a:r>
                    </a:p>
                    <a:p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 3 лет до прекращения образовательных отношений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7777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2020 г.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Группы </a:t>
                      </a:r>
                      <a:r>
                        <a:rPr lang="ru-RU" sz="11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общеразвивающей</a:t>
                      </a: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и комбинированной направленность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3746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3628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64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Группы компенсирующей направленности,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57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-для </a:t>
                      </a: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детей нуждающихся в специальных лечебно – оздоровительных мероприятиях, в том числе ЧБД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5171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4420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08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для детей с иными отклонениями в развитии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5702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5187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08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для детей с ФФН речи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5187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0892" y="357172"/>
            <a:ext cx="466707" cy="5902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1796" y="387271"/>
            <a:ext cx="1289243" cy="48618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214282" y="285734"/>
            <a:ext cx="8929718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 </a:t>
            </a:r>
            <a:endParaRPr lang="ru-RU" sz="1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</a:t>
            </a:r>
            <a:endParaRPr lang="ru-RU" sz="1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Нижнекамского муниципального района 2019г. – 2020 г. 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357172"/>
            <a:ext cx="466707" cy="5902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796" y="387271"/>
            <a:ext cx="1289243" cy="48618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60" y="1142991"/>
          <a:ext cx="8358246" cy="3762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8"/>
                <a:gridCol w="2928958"/>
                <a:gridCol w="857256"/>
                <a:gridCol w="571504"/>
                <a:gridCol w="642942"/>
                <a:gridCol w="571504"/>
                <a:gridCol w="571504"/>
                <a:gridCol w="571504"/>
                <a:gridCol w="571506"/>
              </a:tblGrid>
              <a:tr h="239942"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Категория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Режим работы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Количество ДОУ в НМР</a:t>
                      </a:r>
                      <a:endParaRPr lang="ru-RU" sz="10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Размер родительской платы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98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2 месяцев до 3 лет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3 лет до прекращения образовательных отношений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Разница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99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2019г.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2020г.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2019г.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2020г.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2019г.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2020г.</a:t>
                      </a:r>
                    </a:p>
                  </a:txBody>
                  <a:tcPr/>
                </a:tc>
              </a:tr>
              <a:tr h="539869">
                <a:tc rowSpan="4">
                  <a:txBody>
                    <a:bodyPr/>
                    <a:lstStyle/>
                    <a:p>
                      <a:r>
                        <a:rPr lang="ru-RU" sz="1000" dirty="0" smtClean="0"/>
                        <a:t>Городские ДОУ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группы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общеразвивающей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комбинированной направленности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/>
                    </a:p>
                    <a:p>
                      <a:pPr algn="ctr"/>
                      <a:r>
                        <a:rPr lang="ru-RU" sz="1000" dirty="0" smtClean="0"/>
                        <a:t>51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3721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3746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3565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3628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+25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+63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898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группы для детей, нуждающиеся в специальных лечебно – оздоровительных мероприятиях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ДОУ 29,60,61,64,69,70,71,75,77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5128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5171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4357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4420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+43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+63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7548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группы для детей с иными отклонениями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ДОУ 12, 24, 40, 41, 53, 57, 68, 73, 78,63, 87,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Кам.Поляны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№3, Кам.Поляны№4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5605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5702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5067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5187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+97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+120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9906"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ЦРР 89,90,91,92,95,96,97)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4266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3746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4045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3628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-520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-417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214282" y="428610"/>
            <a:ext cx="8929718" cy="92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 </a:t>
            </a:r>
            <a:endParaRPr lang="ru-RU" sz="1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</a:t>
            </a:r>
            <a:endParaRPr lang="ru-RU" sz="1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Нижнекамского муниципального района 2019г. – 2020 г. 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357172"/>
            <a:ext cx="466707" cy="5902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796" y="387271"/>
            <a:ext cx="1289243" cy="48618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60" y="1428742"/>
          <a:ext cx="8358246" cy="2965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8"/>
                <a:gridCol w="2928958"/>
                <a:gridCol w="857256"/>
                <a:gridCol w="571504"/>
                <a:gridCol w="642942"/>
                <a:gridCol w="571504"/>
                <a:gridCol w="571504"/>
                <a:gridCol w="571504"/>
                <a:gridCol w="571506"/>
              </a:tblGrid>
              <a:tr h="214314"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Категория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Режим работы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Количество ДОУ в НМР</a:t>
                      </a:r>
                      <a:endParaRPr lang="ru-RU" sz="10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Размер родительской платы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2 месяцев до 3 лет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3 лет до прекращения образовательных отношений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Разница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2019г.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2020г.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2019г.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2020г.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2019г.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2020г.</a:t>
                      </a:r>
                    </a:p>
                  </a:txBody>
                  <a:tcPr/>
                </a:tc>
              </a:tr>
              <a:tr h="419698">
                <a:tc rowSpan="3">
                  <a:txBody>
                    <a:bodyPr/>
                    <a:lstStyle/>
                    <a:p>
                      <a:r>
                        <a:rPr lang="ru-RU" sz="1000" dirty="0" smtClean="0"/>
                        <a:t>Сельские ДОУ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дней – 12 часов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(Шереметьевка 1, Трудовой,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Сухарево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Кармалы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Б.Афанасово, Городище,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Каенлы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, Старошешминск,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Шингальчи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Ташлык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В.Уратьма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Верхние Челны,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Ниж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Челны, Красный Ключ, Прости)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3251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3259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3158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3229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+71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дней – 9 часов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(Камский,)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2766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2887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2848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2977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+121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+129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дней – 10,5 часов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Елантово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Болгары, Нижняя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Уратьма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,)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2811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2937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2871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3003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+121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+132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11422</TotalTime>
  <Words>589</Words>
  <Application>Microsoft Office PowerPoint</Application>
  <PresentationFormat>Экран (16:9)</PresentationFormat>
  <Paragraphs>173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 в обучении детей  государственным языкам  в дошкольных образовательных учреждениях Республики Татарстан</dc:title>
  <dc:creator>Завед</dc:creator>
  <cp:lastModifiedBy>ZamUser</cp:lastModifiedBy>
  <cp:revision>1075</cp:revision>
  <dcterms:created xsi:type="dcterms:W3CDTF">2012-06-27T12:08:55Z</dcterms:created>
  <dcterms:modified xsi:type="dcterms:W3CDTF">2019-12-16T13:57:41Z</dcterms:modified>
</cp:coreProperties>
</file>